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58" r:id="rId4"/>
    <p:sldId id="259" r:id="rId5"/>
    <p:sldId id="261" r:id="rId6"/>
    <p:sldId id="262" r:id="rId7"/>
    <p:sldId id="263" r:id="rId8"/>
    <p:sldId id="269" r:id="rId9"/>
    <p:sldId id="265" r:id="rId10"/>
    <p:sldId id="264" r:id="rId11"/>
    <p:sldId id="266" r:id="rId12"/>
    <p:sldId id="271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5B39"/>
    <a:srgbClr val="006E4E"/>
    <a:srgbClr val="009F4E"/>
    <a:srgbClr val="F15A25"/>
    <a:srgbClr val="FC3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94"/>
  </p:normalViewPr>
  <p:slideViewPr>
    <p:cSldViewPr snapToGrid="0" snapToObjects="1">
      <p:cViewPr varScale="1">
        <p:scale>
          <a:sx n="59" d="100"/>
          <a:sy n="59" d="100"/>
        </p:scale>
        <p:origin x="52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AF9C0-1237-EE4B-ACA0-587888774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6DEC1F-A64E-7847-8B32-C14AA91C3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84CB7-9B12-744B-BE3F-1A42D89C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A14C5-0EB0-7F4A-9584-60FC02CCD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1450D-ABB4-4247-9722-500F5F55E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951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06E68-EBA4-9440-9842-9451B00FF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873F66-64B3-8A48-A574-82113B743D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67FE0-7027-E740-864E-27C12839B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A966B-FBAE-E348-9C96-AE02884E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10D24A-3A09-9248-8B5B-A72E93742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721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9BC6DD-497D-1F4B-A9EA-B8597A987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80562-CBE7-BA4D-AB19-E53228F00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32390-0709-994D-BC9F-B1F4D6C65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26096-53BF-1B42-AC7B-8689AA13C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97214-82A2-0F41-AE80-8E96A9951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86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AB322-57C2-874F-8046-570C4BCAD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936CD-41DB-7046-B535-2A7AB40A0E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0FF4A-85D5-4D48-B570-CE08FD748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B7278-CC85-7D49-A36B-5ECC8743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DCF83-7ED5-D84F-AF0A-0C155C39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78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D566-75FD-704E-B048-71869EA6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7D61FC-C233-A349-B0C9-21D504C028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F4577-3CCE-8B48-B01B-198E7995A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9D006-6A3E-0843-8B52-40189F337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F580C-CAF0-CD48-9B32-F4F30868D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97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53954-9AD0-E04E-A857-EDFFC3591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A6B8D-7E5D-794B-A7F4-B6A7A82FE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31E5B-77DF-404F-BEBE-8D1690CFF0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2A0E0-8BB4-9648-9D0E-A9C15D970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B0F8CB-5C35-6646-A3AB-C24E5EE97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217E17-1917-7B4F-9926-2CC0850E9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18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BE97-9E23-BA47-87BF-60D0E90C5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499BF-2FF4-D644-916C-E9E7BFBE3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57DD9-01BD-DC49-A7B4-1D2CFC2A30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45123-F843-3049-929A-A982AE20E8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13362F-5C0B-F64A-AF78-2E3BA6D32C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66CD26-36F5-A04A-A99A-CA2A77E82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5DDAC2-74E9-B14B-8401-309A8605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5F3A18-3D57-1E40-A8C0-E33ED3710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756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D9677-585D-5049-AFD1-191F717C8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739A62-F2FA-174B-8C0D-03D3B7C0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FECA4C-6A43-F042-A66F-19415773B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E30957-DA70-CA43-980D-0BEF687F6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07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F1AB2F-0F2E-0640-A030-3CDCA6DA1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8686D9-0725-F84E-8A8B-3A15BDF0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2826EA-A628-9547-B884-E0ACDC477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737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6C24F-B410-A045-9F71-AFE2B7C9D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E7F05-6BE9-9540-86C0-0C2C71054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3E9FC1-F294-3D4B-9A49-01BC3571A9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FC53F7-11FE-2D42-89DA-8FDE9583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808E1-5F44-D24E-9AF6-CAADB734A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DF0C8F-42B3-5A41-A277-4565882E8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497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6B866-CB67-1E4F-B8E4-6A00D6A1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67F07B-7A0D-C24B-BB6C-DD5856FBE9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977AA3-0E6C-DD48-9DC3-C0FFC624E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0F4B8-DF4B-A14A-9ABB-73E536E1F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6EF73-3F9D-C94D-A0D2-1BBC0C7F02F3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A5E6ED-E532-A744-A655-799F0F51C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FEC9C-0EFE-2B45-9783-DC51FE2DD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32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94662C-8817-1946-955A-D7A550EEE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5A59A2-7A80-2E4B-9181-5557FE324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02111-97BF-2E41-84B4-D4F7D09CE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6EF73-3F9D-C94D-A0D2-1BBC0C7F02F3}" type="datetimeFigureOut">
              <a:rPr lang="en-US" smtClean="0"/>
              <a:t>11/17/2025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A8586-AFE2-EA49-AD6A-A9CCE3F55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6927-FF3F-3D45-8C6E-6F51403ED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69CDC-C09F-0645-B992-65029BE5E9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22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heaosa.org/" TargetMode="External"/><Relationship Id="rId3" Type="http://schemas.openxmlformats.org/officeDocument/2006/relationships/hyperlink" Target="futureeyedoc.org" TargetMode="External"/><Relationship Id="rId7" Type="http://schemas.openxmlformats.org/officeDocument/2006/relationships/hyperlink" Target="https://aaopt.org/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aoa.org/" TargetMode="External"/><Relationship Id="rId5" Type="http://schemas.openxmlformats.org/officeDocument/2006/relationships/hyperlink" Target="https://optomcas.org/" TargetMode="External"/><Relationship Id="rId4" Type="http://schemas.openxmlformats.org/officeDocument/2006/relationships/hyperlink" Target="https://optometriceducation.org/" TargetMode="Externa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tif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0D8D2-1AA4-2948-BD93-16A134FFD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gradFill>
            <a:gsLst>
              <a:gs pos="0">
                <a:schemeClr val="tx1">
                  <a:alpha val="43000"/>
                </a:schemeClr>
              </a:gs>
              <a:gs pos="48000">
                <a:schemeClr val="tx1">
                  <a:alpha val="68000"/>
                </a:schemeClr>
              </a:gs>
              <a:gs pos="100000">
                <a:schemeClr val="tx1"/>
              </a:gs>
            </a:gsLst>
            <a:lin ang="0" scaled="0"/>
          </a:gra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A3728CC-44C5-4C42-B2AC-B62C2F4339F5}"/>
              </a:ext>
            </a:extLst>
          </p:cNvPr>
          <p:cNvSpPr/>
          <p:nvPr/>
        </p:nvSpPr>
        <p:spPr>
          <a:xfrm>
            <a:off x="20" y="0"/>
            <a:ext cx="12450871" cy="7102257"/>
          </a:xfrm>
          <a:prstGeom prst="rect">
            <a:avLst/>
          </a:prstGeom>
          <a:gradFill>
            <a:gsLst>
              <a:gs pos="0">
                <a:schemeClr val="tx1">
                  <a:alpha val="3000"/>
                </a:schemeClr>
              </a:gs>
              <a:gs pos="55000">
                <a:schemeClr val="tx1">
                  <a:alpha val="43000"/>
                </a:schemeClr>
              </a:gs>
              <a:gs pos="100000">
                <a:schemeClr val="tx1">
                  <a:alpha val="65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5DA988-F887-B64A-9E51-0A824F296FD4}"/>
              </a:ext>
            </a:extLst>
          </p:cNvPr>
          <p:cNvSpPr txBox="1">
            <a:spLocks/>
          </p:cNvSpPr>
          <p:nvPr/>
        </p:nvSpPr>
        <p:spPr>
          <a:xfrm>
            <a:off x="195099" y="1898483"/>
            <a:ext cx="11577801" cy="11804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4700"/>
              </a:lnSpc>
            </a:pPr>
            <a:r>
              <a:rPr lang="en-US" sz="4500" b="1" cap="sm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CHANGE LIVES DAILY</a:t>
            </a:r>
            <a:br>
              <a:rPr lang="en-US" sz="4500" b="1" cap="sm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300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a Doctor of Optometry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6281091-6DA1-FB44-B662-23FC7777F2B8}"/>
              </a:ext>
            </a:extLst>
          </p:cNvPr>
          <p:cNvSpPr txBox="1">
            <a:spLocks/>
          </p:cNvSpPr>
          <p:nvPr/>
        </p:nvSpPr>
        <p:spPr>
          <a:xfrm>
            <a:off x="244794" y="3133116"/>
            <a:ext cx="8655929" cy="650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November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CF92D3-5296-E74B-96DC-736BEC485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288" y="5800674"/>
            <a:ext cx="4510708" cy="68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57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E719B4C-15DB-F240-BEC8-87F0AF3AB2F9}"/>
              </a:ext>
            </a:extLst>
          </p:cNvPr>
          <p:cNvSpPr/>
          <p:nvPr/>
        </p:nvSpPr>
        <p:spPr>
          <a:xfrm>
            <a:off x="-2045773" y="-402956"/>
            <a:ext cx="8151312" cy="73706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01441F-DC46-664E-AD62-C3C4D16EA7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"/>
          <a:stretch/>
        </p:blipFill>
        <p:spPr>
          <a:xfrm>
            <a:off x="-3862208" y="-170482"/>
            <a:ext cx="9948672" cy="706831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F14B4-FD85-5F45-A92E-4067369EB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93327" y="739036"/>
            <a:ext cx="4577038" cy="566176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First year: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Human Anatomy, Physiology, Pathology, Medical Sciences, Optics, Clinical Optometric Procedures leading to start of patient care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Second and Third year: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Optometric courses such as Pharmacology, Contact Lenses, and Pediatric Optometry combined with hands-on patient care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Fourth year: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Clinical Internships &amp; Externships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Residencies (Optional):</a:t>
            </a:r>
          </a:p>
          <a:p>
            <a:pPr marL="800100" lvl="1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One year duration</a:t>
            </a:r>
          </a:p>
          <a:p>
            <a:pPr marL="800100" lvl="1" indent="-34290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Residencies are located within hospitals, VA facilities, outpatient clinics, or clinical facilities of the various schools and colleges of optometry and offer a variety of areas of emphasis 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45818C-687C-E24F-9C53-DBF09DFA4DF8}"/>
              </a:ext>
            </a:extLst>
          </p:cNvPr>
          <p:cNvSpPr/>
          <p:nvPr/>
        </p:nvSpPr>
        <p:spPr>
          <a:xfrm>
            <a:off x="-480444" y="-161238"/>
            <a:ext cx="6585982" cy="7128966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13000"/>
                </a:schemeClr>
              </a:gs>
              <a:gs pos="50000">
                <a:schemeClr val="tx2">
                  <a:lumMod val="50000"/>
                  <a:alpha val="48000"/>
                </a:schemeClr>
              </a:gs>
              <a:gs pos="100000">
                <a:schemeClr val="tx2">
                  <a:lumMod val="50000"/>
                  <a:alpha val="7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37608-6E4A-CC47-9F53-C83E1B983117}"/>
              </a:ext>
            </a:extLst>
          </p:cNvPr>
          <p:cNvSpPr txBox="1"/>
          <p:nvPr/>
        </p:nvSpPr>
        <p:spPr>
          <a:xfrm>
            <a:off x="554805" y="2007704"/>
            <a:ext cx="528091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</a:t>
            </a:r>
            <a:b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1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FOUR YEAR OD PROGRAM</a:t>
            </a:r>
          </a:p>
        </p:txBody>
      </p:sp>
    </p:spTree>
    <p:extLst>
      <p:ext uri="{BB962C8B-B14F-4D97-AF65-F5344CB8AC3E}">
        <p14:creationId xmlns:p14="http://schemas.microsoft.com/office/powerpoint/2010/main" val="3520436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01441F-DC46-664E-AD62-C3C4D16EA7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0982" y="-169623"/>
            <a:ext cx="6126480" cy="7196724"/>
          </a:xfrm>
          <a:solidFill>
            <a:schemeClr val="tx1">
              <a:lumMod val="95000"/>
              <a:lumOff val="5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F14B4-FD85-5F45-A92E-4067369EB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8308" y="2242159"/>
            <a:ext cx="4577038" cy="2292264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Unlimited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career paths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Great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work/life balance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Caregivers that make a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real difference</a:t>
            </a:r>
          </a:p>
          <a:p>
            <a:pPr marL="342900" indent="-342900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Vision is our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Heavy" panose="020F0502020204030203" pitchFamily="34" charset="0"/>
                <a:ea typeface="Lato Heavy" panose="020F0502020204030203" pitchFamily="34" charset="0"/>
                <a:cs typeface="Lato Heavy" panose="020F0502020204030203" pitchFamily="34" charset="0"/>
              </a:rPr>
              <a:t>most valued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37608-6E4A-CC47-9F53-C83E1B983117}"/>
              </a:ext>
            </a:extLst>
          </p:cNvPr>
          <p:cNvSpPr txBox="1"/>
          <p:nvPr/>
        </p:nvSpPr>
        <p:spPr>
          <a:xfrm>
            <a:off x="6386702" y="2028616"/>
            <a:ext cx="5564824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</a:t>
            </a:r>
            <a:b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1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WHY SUCH A DESIRABLE PROFESSION?</a:t>
            </a:r>
          </a:p>
        </p:txBody>
      </p:sp>
    </p:spTree>
    <p:extLst>
      <p:ext uri="{BB962C8B-B14F-4D97-AF65-F5344CB8AC3E}">
        <p14:creationId xmlns:p14="http://schemas.microsoft.com/office/powerpoint/2010/main" val="2796473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DA57F6B3-5299-D74A-B2EC-E478784153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</a:blip>
          <a:srcRect/>
          <a:stretch/>
        </p:blipFill>
        <p:spPr>
          <a:xfrm>
            <a:off x="-376646" y="-540453"/>
            <a:ext cx="12949102" cy="217271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07D48F-38A8-BE4F-AA05-BD0933146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283464"/>
            <a:ext cx="10515600" cy="1325563"/>
          </a:xfrm>
        </p:spPr>
        <p:txBody>
          <a:bodyPr>
            <a:noAutofit/>
          </a:bodyPr>
          <a:lstStyle/>
          <a:p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 </a:t>
            </a:r>
            <a:r>
              <a:rPr lang="en-US" sz="41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Where can I learn more?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21702-C18F-4943-921B-87DE2B842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0280" y="1930537"/>
            <a:ext cx="5589270" cy="4351338"/>
          </a:xfrm>
        </p:spPr>
        <p:txBody>
          <a:bodyPr>
            <a:normAutofit fontScale="925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151D2F"/>
                </a:solidFill>
                <a:latin typeface="Roboto Lt"/>
                <a:ea typeface="Roboto Lt"/>
                <a:cs typeface="Roboto"/>
                <a:sym typeface="Roboto Light"/>
              </a:rPr>
              <a:t>The most valuable resource that inspired future applications was direct access to an OD mentor.</a:t>
            </a:r>
            <a:endParaRPr lang="en-US" sz="2800" b="1" dirty="0">
              <a:solidFill>
                <a:srgbClr val="151D2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2800" dirty="0">
                <a:solidFill>
                  <a:srgbClr val="151D2F"/>
                </a:solidFill>
                <a:latin typeface="Roboto Lt"/>
                <a:ea typeface="Roboto Lt"/>
                <a:cs typeface="Roboto Lt"/>
                <a:sym typeface="Roboto Light"/>
              </a:rPr>
              <a:t>The Eye Opener Sessions program is designed to connect students who are curious about optometry with practicing ODs who want to inspire future ODs!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6" descr="A poster of a cover&#10;&#10;Description automatically generated with medium confidence">
            <a:extLst>
              <a:ext uri="{FF2B5EF4-FFF2-40B4-BE49-F238E27FC236}">
                <a16:creationId xmlns:a16="http://schemas.microsoft.com/office/drawing/2014/main" id="{870FF14E-36B6-93B5-F99C-23CDB1AC7C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57784" y="1920240"/>
            <a:ext cx="3646835" cy="43513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9CE00E-33A7-CB41-CEB9-DA858B0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0705" y="5372341"/>
            <a:ext cx="3077690" cy="110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65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A02F6706-4DC1-994A-9348-CB1304B925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/>
          <a:stretch/>
        </p:blipFill>
        <p:spPr>
          <a:xfrm>
            <a:off x="-236790" y="-15498"/>
            <a:ext cx="6332386" cy="6858000"/>
          </a:xfrm>
          <a:prstGeom prst="rect">
            <a:avLst/>
          </a:prstGeom>
          <a:gradFill>
            <a:gsLst>
              <a:gs pos="0">
                <a:srgbClr val="435B39">
                  <a:alpha val="81000"/>
                </a:srgbClr>
              </a:gs>
              <a:gs pos="100000">
                <a:srgbClr val="435B39">
                  <a:alpha val="46000"/>
                </a:srgbClr>
              </a:gs>
            </a:gsLst>
            <a:lin ang="0" scaled="0"/>
          </a:gra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EF42982-888D-5B44-BD6C-A761961F50D2}"/>
              </a:ext>
            </a:extLst>
          </p:cNvPr>
          <p:cNvSpPr txBox="1">
            <a:spLocks/>
          </p:cNvSpPr>
          <p:nvPr/>
        </p:nvSpPr>
        <p:spPr>
          <a:xfrm>
            <a:off x="6333110" y="1587644"/>
            <a:ext cx="5131843" cy="42195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00" b="1" dirty="0">
              <a:solidFill>
                <a:schemeClr val="tx1">
                  <a:lumMod val="75000"/>
                  <a:lumOff val="25000"/>
                </a:schemeClr>
              </a:solidFill>
              <a:latin typeface="Lato Black" panose="020F0502020204030203"/>
              <a:ea typeface="Lato" panose="020F0502020204030203" pitchFamily="34" charset="0"/>
              <a:cs typeface="Lato" panose="020F0502020204030203" pitchFamily="34" charset="0"/>
              <a:hlinkClick r:id="rId3" action="ppaction://hlinkfile"/>
            </a:endParaRPr>
          </a:p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/>
                <a:ea typeface="Lato" panose="020F0502020204030203" pitchFamily="34" charset="0"/>
                <a:cs typeface="Lato" panose="020F0502020204030203" pitchFamily="34" charset="0"/>
                <a:hlinkClick r:id="rId3" action="ppaction://hlinkfile"/>
              </a:rPr>
              <a:t>Futureeyedoc.org</a:t>
            </a:r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Lato Black" panose="020F0502020204030203"/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US" sz="17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ASCO:  </a:t>
            </a:r>
            <a:r>
              <a:rPr lang="en-US" sz="1700" b="1" dirty="0">
                <a:solidFill>
                  <a:schemeClr val="accent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optometriceducation.org  </a:t>
            </a:r>
            <a:endParaRPr lang="en-US" sz="1700" b="1" dirty="0">
              <a:solidFill>
                <a:schemeClr val="accent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858838" lvl="1" indent="-212725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Videos, blogs, application information, </a:t>
            </a:r>
            <a:b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social media</a:t>
            </a: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OptomCAS:  </a:t>
            </a:r>
            <a:r>
              <a:rPr lang="en-US" sz="1700" b="1" dirty="0">
                <a:solidFill>
                  <a:schemeClr val="accent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optomcas.org</a:t>
            </a:r>
            <a:endParaRPr lang="en-US" sz="1700" b="1" dirty="0">
              <a:solidFill>
                <a:schemeClr val="accent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858838" lvl="1" indent="-187325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To apply to optometry school</a:t>
            </a: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AOA:  </a:t>
            </a:r>
            <a:r>
              <a:rPr lang="en-US" sz="1700" b="1" dirty="0">
                <a:solidFill>
                  <a:schemeClr val="accent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aoa.org</a:t>
            </a:r>
            <a:endParaRPr lang="en-US" sz="1700" b="1" dirty="0">
              <a:solidFill>
                <a:schemeClr val="accent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858838" lvl="1" indent="-174625"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American Optometric Association</a:t>
            </a: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AAO:  </a:t>
            </a:r>
            <a:r>
              <a:rPr lang="en-US" sz="1700" b="1" dirty="0">
                <a:solidFill>
                  <a:schemeClr val="accent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aaopt.org</a:t>
            </a:r>
            <a:endParaRPr lang="en-US" sz="1700" b="1" dirty="0">
              <a:solidFill>
                <a:schemeClr val="accent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858838" lvl="1" indent="-174625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American Academy of Optometry</a:t>
            </a:r>
          </a:p>
          <a:p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AOSA:  </a:t>
            </a:r>
            <a:r>
              <a:rPr lang="en-US" sz="1700" b="1" dirty="0">
                <a:solidFill>
                  <a:schemeClr val="accent6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theaosa.org</a:t>
            </a:r>
            <a:endParaRPr lang="en-US" sz="1700" b="1" dirty="0">
              <a:solidFill>
                <a:schemeClr val="accent6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858838" lvl="1" indent="-161925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en-US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American Optometric Student Association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17F0A01-BE6A-1B44-B0E2-4BF56FE33E34}"/>
              </a:ext>
            </a:extLst>
          </p:cNvPr>
          <p:cNvSpPr/>
          <p:nvPr/>
        </p:nvSpPr>
        <p:spPr>
          <a:xfrm>
            <a:off x="-852407" y="-228600"/>
            <a:ext cx="6948407" cy="73152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  <a:alpha val="9000"/>
                </a:schemeClr>
              </a:gs>
              <a:gs pos="100000">
                <a:schemeClr val="bg2">
                  <a:lumMod val="25000"/>
                  <a:alpha val="72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37608-6E4A-CC47-9F53-C83E1B983117}"/>
              </a:ext>
            </a:extLst>
          </p:cNvPr>
          <p:cNvSpPr txBox="1"/>
          <p:nvPr/>
        </p:nvSpPr>
        <p:spPr>
          <a:xfrm>
            <a:off x="168167" y="2209181"/>
            <a:ext cx="566755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</a:t>
            </a:r>
            <a:b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1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Other Ways I CAN LEARN MORE?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C07399-6DA4-45E5-AA85-5F75CC0896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369" y="240089"/>
            <a:ext cx="4577038" cy="139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4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alpha val="0"/>
              </a:schemeClr>
            </a:gs>
            <a:gs pos="48000">
              <a:schemeClr val="tx1">
                <a:alpha val="53000"/>
              </a:schemeClr>
            </a:gs>
            <a:gs pos="100000">
              <a:schemeClr val="tx1">
                <a:alpha val="53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E0D8D2-1AA4-2948-BD93-16A134FFDF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45969" y="-2076196"/>
            <a:ext cx="12484417" cy="9189918"/>
          </a:xfrm>
          <a:prstGeom prst="rect">
            <a:avLst/>
          </a:prstGeom>
          <a:solidFill>
            <a:srgbClr val="009F4E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99205DC-896A-7841-94EE-BEDCE1D9700A}"/>
              </a:ext>
            </a:extLst>
          </p:cNvPr>
          <p:cNvSpPr/>
          <p:nvPr/>
        </p:nvSpPr>
        <p:spPr>
          <a:xfrm>
            <a:off x="-123986" y="-1013880"/>
            <a:ext cx="12464211" cy="8003618"/>
          </a:xfrm>
          <a:prstGeom prst="rect">
            <a:avLst/>
          </a:prstGeom>
          <a:gradFill>
            <a:gsLst>
              <a:gs pos="0">
                <a:srgbClr val="009F4E">
                  <a:alpha val="43000"/>
                </a:srgbClr>
              </a:gs>
              <a:gs pos="49000">
                <a:srgbClr val="009F4E">
                  <a:alpha val="53000"/>
                </a:srgbClr>
              </a:gs>
              <a:gs pos="94000">
                <a:srgbClr val="009F4E">
                  <a:alpha val="73000"/>
                </a:srgb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CF92D3-5296-E74B-96DC-736BEC485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235" y="5493531"/>
            <a:ext cx="6471461" cy="985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19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DA57F6B3-5299-D74A-B2EC-E478784153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</a:blip>
          <a:srcRect/>
          <a:stretch/>
        </p:blipFill>
        <p:spPr>
          <a:xfrm>
            <a:off x="-376646" y="-540453"/>
            <a:ext cx="12949102" cy="217271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07D48F-38A8-BE4F-AA05-BD0933146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283464"/>
            <a:ext cx="10515600" cy="1325563"/>
          </a:xfrm>
        </p:spPr>
        <p:txBody>
          <a:bodyPr>
            <a:noAutofit/>
          </a:bodyPr>
          <a:lstStyle/>
          <a:p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How do Doctors of Optometry Change Lives Daily?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F0954-B672-6440-AE5F-DD9AE3764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784" y="2133737"/>
            <a:ext cx="54620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cap="all" dirty="0">
                <a:solidFill>
                  <a:srgbClr val="F15A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Patient Care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Help people and improve their lives!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Protect the most valued sense: </a:t>
            </a:r>
            <a:r>
              <a:rPr lang="en-US" sz="22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VISION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Diagnose, treat, and manage diseases and diseases of the human eye and 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visual system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A21702-C18F-4943-921B-87DE2B8422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3737"/>
            <a:ext cx="558927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cap="all" dirty="0">
                <a:solidFill>
                  <a:srgbClr val="F15A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SPECIAL INTERESTS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vision therapy and low-vision rehabilitation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Diagnose and treat ocular disease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pediatric eye care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Participate as an interprofessional health care team member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Volunteer to provide eye care on mission trips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Provide care for special populations: veterans, seniors and athletes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123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01441F-DC46-664E-AD62-C3C4D16EA7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6304" y="0"/>
            <a:ext cx="6222304" cy="6913671"/>
          </a:xfrm>
          <a:solidFill>
            <a:schemeClr val="accent2">
              <a:lumMod val="50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98320-603A-6F43-BDFC-EB26D638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3327" y="407504"/>
            <a:ext cx="4577038" cy="1409109"/>
          </a:xfrm>
        </p:spPr>
        <p:txBody>
          <a:bodyPr/>
          <a:lstStyle/>
          <a:p>
            <a:r>
              <a:rPr lang="en-US" b="1" cap="all" dirty="0">
                <a:solidFill>
                  <a:srgbClr val="F15A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INCREASING NEED</a:t>
            </a:r>
            <a:endParaRPr lang="en-US" b="1" dirty="0">
              <a:solidFill>
                <a:srgbClr val="F15A2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F14B4-FD85-5F45-A92E-4067369EB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93327" y="2007704"/>
            <a:ext cx="4577038" cy="3811588"/>
          </a:xfrm>
        </p:spPr>
        <p:txBody>
          <a:bodyPr>
            <a:normAutofit fontScale="85000" lnSpcReduction="20000"/>
          </a:bodyPr>
          <a:lstStyle/>
          <a:p>
            <a:pPr marL="236538" lvl="0" indent="-236538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600" dirty="0">
                <a:solidFill>
                  <a:srgbClr val="F15A2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12 million Americans </a:t>
            </a:r>
            <a:br>
              <a:rPr lang="en-US" sz="2600" dirty="0">
                <a:solidFill>
                  <a:srgbClr val="F15A2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(&gt;40 years) are either blind or visually impaired</a:t>
            </a:r>
          </a:p>
          <a:p>
            <a:pPr marL="236538" lvl="0" indent="-236538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600" dirty="0">
                <a:solidFill>
                  <a:srgbClr val="F15A2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6.8% of children 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have a diagnosed eye and vision condition </a:t>
            </a:r>
          </a:p>
          <a:p>
            <a:pPr marL="236538" lvl="0" indent="-236538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600" dirty="0">
                <a:solidFill>
                  <a:srgbClr val="F15A2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Nearly 5 million Americans</a:t>
            </a:r>
            <a:r>
              <a:rPr lang="en-US" sz="26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en-US" sz="2600" dirty="0">
                <a:solidFill>
                  <a:srgbClr val="FF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(20-74 years) have diabetic eye complications </a:t>
            </a:r>
          </a:p>
          <a:p>
            <a:pPr marL="236538" lvl="0" indent="-236538">
              <a:lnSpc>
                <a:spcPct val="110000"/>
              </a:lnSpc>
              <a:buFont typeface="Wingdings" pitchFamily="2" charset="2"/>
              <a:buChar char="§"/>
            </a:pPr>
            <a:r>
              <a:rPr lang="en-US" sz="2600" dirty="0">
                <a:solidFill>
                  <a:srgbClr val="F15A2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20.5 million Americans </a:t>
            </a:r>
            <a:br>
              <a:rPr lang="en-US" sz="2600" dirty="0">
                <a:solidFill>
                  <a:srgbClr val="F15A25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(&gt;40 years) have cataracts 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3377CF-8AD6-B241-9323-1A7260D4940D}"/>
              </a:ext>
            </a:extLst>
          </p:cNvPr>
          <p:cNvSpPr txBox="1"/>
          <p:nvPr/>
        </p:nvSpPr>
        <p:spPr>
          <a:xfrm>
            <a:off x="6793327" y="6010383"/>
            <a:ext cx="46233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Source: Centers for Disease Control and Prevention</a:t>
            </a:r>
          </a:p>
          <a:p>
            <a:endParaRPr lang="en-US" sz="1600" dirty="0">
              <a:latin typeface="PT Sans" panose="020B0503020203020204" pitchFamily="34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37608-6E4A-CC47-9F53-C83E1B983117}"/>
              </a:ext>
            </a:extLst>
          </p:cNvPr>
          <p:cNvSpPr txBox="1"/>
          <p:nvPr/>
        </p:nvSpPr>
        <p:spPr>
          <a:xfrm>
            <a:off x="554805" y="2007704"/>
            <a:ext cx="528091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What is the Future for Doctors </a:t>
            </a:r>
            <a:b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of Optometry?</a:t>
            </a:r>
          </a:p>
        </p:txBody>
      </p:sp>
    </p:spTree>
    <p:extLst>
      <p:ext uri="{BB962C8B-B14F-4D97-AF65-F5344CB8AC3E}">
        <p14:creationId xmlns:p14="http://schemas.microsoft.com/office/powerpoint/2010/main" val="1641901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C838C6-3C55-7E46-B500-89169A3C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1000"/>
          </a:blip>
          <a:srcRect/>
          <a:stretch/>
        </p:blipFill>
        <p:spPr>
          <a:xfrm>
            <a:off x="-376646" y="-463608"/>
            <a:ext cx="12949102" cy="217400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07D48F-38A8-BE4F-AA05-BD0933146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21" y="283464"/>
            <a:ext cx="11634969" cy="1325563"/>
          </a:xfrm>
        </p:spPr>
        <p:txBody>
          <a:bodyPr>
            <a:noAutofit/>
          </a:bodyPr>
          <a:lstStyle/>
          <a:p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 </a:t>
            </a:r>
            <a:r>
              <a:rPr lang="en-US" sz="4100" b="1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 GROWING </a:t>
            </a:r>
            <a:r>
              <a:rPr lang="en-US" sz="4100" b="1" cap="all" spc="-20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PROFESSION WITH HIGH CAREER RANKINGS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F0954-B672-6440-AE5F-DD9AE3764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5320" y="2133737"/>
            <a:ext cx="5923117" cy="4351338"/>
          </a:xfrm>
        </p:spPr>
        <p:txBody>
          <a:bodyPr>
            <a:normAutofit/>
          </a:bodyPr>
          <a:lstStyle/>
          <a:p>
            <a:pPr marL="0" indent="0">
              <a:buClr>
                <a:srgbClr val="FFC000"/>
              </a:buClr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Federal data indicates employment of Optometrists is projected to grow </a:t>
            </a:r>
            <a:r>
              <a:rPr lang="en-US" sz="2200" b="1" dirty="0">
                <a:solidFill>
                  <a:srgbClr val="F15A25"/>
                </a:solidFill>
                <a:latin typeface="Lato Semibold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</a:t>
            </a:r>
            <a:r>
              <a:rPr lang="en-US" sz="2200" b="1" dirty="0">
                <a:solidFill>
                  <a:srgbClr val="F15A25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</a:rPr>
              <a:t>%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through 2034 (faster than the average for all occupations).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Growing population requiring good vision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Aging population needing vision care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Health insurance plans including vision care</a:t>
            </a:r>
          </a:p>
          <a:p>
            <a:pPr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Screen time has increased the onset of nearsightedness, dry eyes and other ocular conditions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Isosceles Triangle 7">
            <a:extLst>
              <a:ext uri="{FF2B5EF4-FFF2-40B4-BE49-F238E27FC236}">
                <a16:creationId xmlns:a16="http://schemas.microsoft.com/office/drawing/2014/main" id="{6F15C149-17C6-C441-90E8-E92604058CC3}"/>
              </a:ext>
            </a:extLst>
          </p:cNvPr>
          <p:cNvSpPr/>
          <p:nvPr/>
        </p:nvSpPr>
        <p:spPr>
          <a:xfrm rot="2752927">
            <a:off x="10294226" y="2594665"/>
            <a:ext cx="245976" cy="212049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FD9D66-052A-4C40-8FB9-87B4679515FF}"/>
              </a:ext>
            </a:extLst>
          </p:cNvPr>
          <p:cNvSpPr txBox="1"/>
          <p:nvPr/>
        </p:nvSpPr>
        <p:spPr>
          <a:xfrm>
            <a:off x="7303878" y="4591404"/>
            <a:ext cx="477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rgbClr val="F15A25"/>
              </a:solidFill>
              <a:latin typeface="Open Sans Semibold" panose="020B0606030504020204" pitchFamily="34" charset="0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4" name="AutoShape 2" descr="https://money.usnews.com/static/img/jobs/badge-generic-best-jobs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AutoShape 4" descr="https://money.usnews.com/static/img/jobs/badge-generic-best-jobs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https://money.usnews.com/static/img/jobs/badge-generic-best-jobs.sv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2" descr="Image result for CNBC logo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AutoShape 4" descr="Image result for CNBC logo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3" name="AutoShape 6" descr="Image result for CNBC logo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8B5294F-740B-A03C-2E9A-0BE52E450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027" y="1732154"/>
            <a:ext cx="2788653" cy="21689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88629C-892E-447B-D231-311AD9F49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0415" y="4093591"/>
            <a:ext cx="5435879" cy="31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74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955BDF6-B807-5947-BF2F-5D6123CFF7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9492ED2-178F-9942-915F-2A5F717880DE}"/>
              </a:ext>
            </a:extLst>
          </p:cNvPr>
          <p:cNvSpPr/>
          <p:nvPr/>
        </p:nvSpPr>
        <p:spPr>
          <a:xfrm>
            <a:off x="-198329" y="-360124"/>
            <a:ext cx="12588657" cy="7578247"/>
          </a:xfrm>
          <a:prstGeom prst="rect">
            <a:avLst/>
          </a:prstGeom>
          <a:gradFill>
            <a:gsLst>
              <a:gs pos="0">
                <a:schemeClr val="tx1">
                  <a:alpha val="9000"/>
                </a:schemeClr>
              </a:gs>
              <a:gs pos="48000">
                <a:schemeClr val="tx1">
                  <a:alpha val="53000"/>
                </a:schemeClr>
              </a:gs>
              <a:gs pos="100000">
                <a:schemeClr val="tx1">
                  <a:alpha val="53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9B8D53-E590-2B4D-824F-BF232147E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094" y="255796"/>
            <a:ext cx="11036475" cy="1325563"/>
          </a:xfrm>
        </p:spPr>
        <p:txBody>
          <a:bodyPr>
            <a:noAutofit/>
          </a:bodyPr>
          <a:lstStyle/>
          <a:p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 </a:t>
            </a:r>
            <a:r>
              <a:rPr lang="en-US" sz="4100" b="1" cap="all" dirty="0">
                <a:solidFill>
                  <a:schemeClr val="bg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Unlimited Career Paths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E19347-1069-9348-A4C2-0BCDC3DD79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96505" y="1895763"/>
            <a:ext cx="1016909" cy="712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AEEAE2-1F52-594B-A8F8-F7D5061FD5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669308" y="1732873"/>
            <a:ext cx="960120" cy="960120"/>
          </a:xfrm>
          <a:prstGeom prst="rect">
            <a:avLst/>
          </a:prstGeom>
        </p:spPr>
      </p:pic>
      <p:pic>
        <p:nvPicPr>
          <p:cNvPr id="10" name="Picture 9" descr="op.png">
            <a:extLst>
              <a:ext uri="{FF2B5EF4-FFF2-40B4-BE49-F238E27FC236}">
                <a16:creationId xmlns:a16="http://schemas.microsoft.com/office/drawing/2014/main" id="{70C1A583-A21D-684B-8FD4-79CAE327CD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4471" y="5204244"/>
            <a:ext cx="1005840" cy="1005840"/>
          </a:xfrm>
          <a:prstGeom prst="rect">
            <a:avLst/>
          </a:prstGeom>
        </p:spPr>
      </p:pic>
      <p:pic>
        <p:nvPicPr>
          <p:cNvPr id="11" name="Picture 10" descr="mh.png">
            <a:extLst>
              <a:ext uri="{FF2B5EF4-FFF2-40B4-BE49-F238E27FC236}">
                <a16:creationId xmlns:a16="http://schemas.microsoft.com/office/drawing/2014/main" id="{8C72D48B-CC5E-5B48-8B1F-62B834335E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2040" y="3677898"/>
            <a:ext cx="914400" cy="914400"/>
          </a:xfrm>
          <a:prstGeom prst="rect">
            <a:avLst/>
          </a:prstGeom>
        </p:spPr>
      </p:pic>
      <p:pic>
        <p:nvPicPr>
          <p:cNvPr id="12" name="Picture 11" descr="ic.png">
            <a:extLst>
              <a:ext uri="{FF2B5EF4-FFF2-40B4-BE49-F238E27FC236}">
                <a16:creationId xmlns:a16="http://schemas.microsoft.com/office/drawing/2014/main" id="{67A55E99-A95B-1B47-894E-1E2A3A4374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2198" y="3646405"/>
            <a:ext cx="960120" cy="960120"/>
          </a:xfrm>
          <a:prstGeom prst="rect">
            <a:avLst/>
          </a:prstGeom>
        </p:spPr>
      </p:pic>
      <p:pic>
        <p:nvPicPr>
          <p:cNvPr id="13" name="Picture 12" descr="rt.png">
            <a:extLst>
              <a:ext uri="{FF2B5EF4-FFF2-40B4-BE49-F238E27FC236}">
                <a16:creationId xmlns:a16="http://schemas.microsoft.com/office/drawing/2014/main" id="{A6C75BA3-840C-DA4E-9EE5-7EB0024584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0266" y="1730420"/>
            <a:ext cx="1005840" cy="1005840"/>
          </a:xfrm>
          <a:prstGeom prst="rect">
            <a:avLst/>
          </a:prstGeom>
        </p:spPr>
      </p:pic>
      <p:pic>
        <p:nvPicPr>
          <p:cNvPr id="14" name="Picture 13" descr="gp.png">
            <a:extLst>
              <a:ext uri="{FF2B5EF4-FFF2-40B4-BE49-F238E27FC236}">
                <a16:creationId xmlns:a16="http://schemas.microsoft.com/office/drawing/2014/main" id="{832DE51C-E4BB-6944-A7CD-341B746851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1199" y="3674836"/>
            <a:ext cx="914400" cy="9144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7FA21F5-327F-E349-8B73-3B36AE4B3FD0}"/>
              </a:ext>
            </a:extLst>
          </p:cNvPr>
          <p:cNvSpPr/>
          <p:nvPr/>
        </p:nvSpPr>
        <p:spPr>
          <a:xfrm>
            <a:off x="6537250" y="2788920"/>
            <a:ext cx="176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/>
                <a:cs typeface="Arial"/>
              </a:rPr>
              <a:t>Individual Private Practice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B291C9-C8AA-7143-B5BE-8BF2C6820208}"/>
              </a:ext>
            </a:extLst>
          </p:cNvPr>
          <p:cNvSpPr/>
          <p:nvPr/>
        </p:nvSpPr>
        <p:spPr>
          <a:xfrm>
            <a:off x="8302664" y="2788920"/>
            <a:ext cx="176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Partnership or Group Practice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7801F5-9A93-854E-A809-33B404FE5CC3}"/>
              </a:ext>
            </a:extLst>
          </p:cNvPr>
          <p:cNvSpPr/>
          <p:nvPr/>
        </p:nvSpPr>
        <p:spPr>
          <a:xfrm>
            <a:off x="10069152" y="2788920"/>
            <a:ext cx="176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Academic/ Research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0716B5-4622-EF4A-887F-22E35F26A9FC}"/>
              </a:ext>
            </a:extLst>
          </p:cNvPr>
          <p:cNvSpPr/>
          <p:nvPr/>
        </p:nvSpPr>
        <p:spPr>
          <a:xfrm>
            <a:off x="6537250" y="4640384"/>
            <a:ext cx="176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Military/VA/</a:t>
            </a:r>
            <a:b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Public Health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E8C222F-677A-EC46-B164-6AB4D206180A}"/>
              </a:ext>
            </a:extLst>
          </p:cNvPr>
          <p:cNvSpPr/>
          <p:nvPr/>
        </p:nvSpPr>
        <p:spPr>
          <a:xfrm>
            <a:off x="8327716" y="4636008"/>
            <a:ext cx="176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Interdisciplinary Care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D95933-7683-014A-B9B8-BD24B0EDA3EA}"/>
              </a:ext>
            </a:extLst>
          </p:cNvPr>
          <p:cNvSpPr/>
          <p:nvPr/>
        </p:nvSpPr>
        <p:spPr>
          <a:xfrm>
            <a:off x="10107475" y="4640384"/>
            <a:ext cx="1767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Corporate or</a:t>
            </a:r>
            <a:b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Professional Affairs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ABFA206-473E-6147-80EE-2969B3B296AD}"/>
              </a:ext>
            </a:extLst>
          </p:cNvPr>
          <p:cNvSpPr/>
          <p:nvPr/>
        </p:nvSpPr>
        <p:spPr>
          <a:xfrm>
            <a:off x="7934526" y="5989333"/>
            <a:ext cx="25959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FFFF"/>
                </a:solidFill>
                <a:latin typeface="Arial"/>
                <a:cs typeface="Arial"/>
              </a:rPr>
              <a:t>Optometry/Ophthalmology Professional Setting</a:t>
            </a:r>
          </a:p>
        </p:txBody>
      </p:sp>
    </p:spTree>
    <p:extLst>
      <p:ext uri="{BB962C8B-B14F-4D97-AF65-F5344CB8AC3E}">
        <p14:creationId xmlns:p14="http://schemas.microsoft.com/office/powerpoint/2010/main" val="3296712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6EC2E8-F334-0049-9957-F97298B8AF41}"/>
              </a:ext>
            </a:extLst>
          </p:cNvPr>
          <p:cNvSpPr/>
          <p:nvPr/>
        </p:nvSpPr>
        <p:spPr>
          <a:xfrm>
            <a:off x="-1883843" y="-210312"/>
            <a:ext cx="7987346" cy="707497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01441F-DC46-664E-AD62-C3C4D16EA7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/>
          <a:stretch/>
        </p:blipFill>
        <p:spPr>
          <a:xfrm>
            <a:off x="-1452320" y="-100584"/>
            <a:ext cx="7537840" cy="7068312"/>
          </a:xfrm>
          <a:gradFill>
            <a:gsLst>
              <a:gs pos="0">
                <a:schemeClr val="tx1">
                  <a:alpha val="24000"/>
                </a:schemeClr>
              </a:gs>
              <a:gs pos="53000">
                <a:schemeClr val="tx1">
                  <a:alpha val="14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1"/>
          </a:gra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498320-603A-6F43-BDFC-EB26D6388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535" y="2718148"/>
            <a:ext cx="4577038" cy="1037549"/>
          </a:xfrm>
        </p:spPr>
        <p:txBody>
          <a:bodyPr>
            <a:noAutofit/>
          </a:bodyPr>
          <a:lstStyle/>
          <a:p>
            <a:pPr algn="ctr"/>
            <a:r>
              <a:rPr lang="en-US" sz="7200" b="1" cap="all" dirty="0">
                <a:solidFill>
                  <a:srgbClr val="F15A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$168,193</a:t>
            </a:r>
            <a:endParaRPr lang="en-US" sz="7200" b="1" dirty="0">
              <a:solidFill>
                <a:srgbClr val="F15A25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F14B4-FD85-5F45-A92E-4067369EB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51320" y="3888991"/>
            <a:ext cx="5098609" cy="1637370"/>
          </a:xfrm>
        </p:spPr>
        <p:txBody>
          <a:bodyPr>
            <a:normAutofit/>
          </a:bodyPr>
          <a:lstStyle/>
          <a:p>
            <a:pPr lvl="0" algn="ctr">
              <a:lnSpc>
                <a:spcPct val="110000"/>
              </a:lnSpc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According to the 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2022 AOA Survey of Optometric Practice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B3F28E2-9633-3C4B-B52C-57DDEA2EF0C3}"/>
              </a:ext>
            </a:extLst>
          </p:cNvPr>
          <p:cNvSpPr txBox="1">
            <a:spLocks/>
          </p:cNvSpPr>
          <p:nvPr/>
        </p:nvSpPr>
        <p:spPr>
          <a:xfrm>
            <a:off x="6676373" y="1608956"/>
            <a:ext cx="4985874" cy="1409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net income for Doctors of Optometry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123ED0-D098-2344-A4E0-E1F4EB694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653" y="5011811"/>
            <a:ext cx="4132082" cy="8537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849B7A-A3D9-4D45-BE7C-8A76B8D49A99}"/>
              </a:ext>
            </a:extLst>
          </p:cNvPr>
          <p:cNvSpPr/>
          <p:nvPr/>
        </p:nvSpPr>
        <p:spPr>
          <a:xfrm>
            <a:off x="-371959" y="-161238"/>
            <a:ext cx="6460459" cy="7336953"/>
          </a:xfrm>
          <a:prstGeom prst="rect">
            <a:avLst/>
          </a:prstGeom>
          <a:gradFill>
            <a:gsLst>
              <a:gs pos="0">
                <a:schemeClr val="tx2">
                  <a:lumMod val="50000"/>
                  <a:alpha val="6000"/>
                </a:schemeClr>
              </a:gs>
              <a:gs pos="42000">
                <a:schemeClr val="tx2">
                  <a:lumMod val="50000"/>
                  <a:alpha val="39000"/>
                </a:schemeClr>
              </a:gs>
              <a:gs pos="100000">
                <a:schemeClr val="tx2">
                  <a:lumMod val="50000"/>
                  <a:alpha val="69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37608-6E4A-CC47-9F53-C83E1B983117}"/>
              </a:ext>
            </a:extLst>
          </p:cNvPr>
          <p:cNvSpPr txBox="1"/>
          <p:nvPr/>
        </p:nvSpPr>
        <p:spPr>
          <a:xfrm>
            <a:off x="554805" y="2007704"/>
            <a:ext cx="52809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</a:t>
            </a:r>
            <a:b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1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Financially Rewarding</a:t>
            </a:r>
          </a:p>
        </p:txBody>
      </p:sp>
    </p:spTree>
    <p:extLst>
      <p:ext uri="{BB962C8B-B14F-4D97-AF65-F5344CB8AC3E}">
        <p14:creationId xmlns:p14="http://schemas.microsoft.com/office/powerpoint/2010/main" val="338892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301441F-DC46-664E-AD62-C3C4D16EA7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227" y="-12526"/>
            <a:ext cx="6125227" cy="6949440"/>
          </a:xfrm>
          <a:solidFill>
            <a:schemeClr val="accent1">
              <a:lumMod val="50000"/>
            </a:schemeClr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F14B4-FD85-5F45-A92E-4067369EB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93327" y="969511"/>
            <a:ext cx="4577038" cy="4896016"/>
          </a:xfrm>
        </p:spPr>
        <p:txBody>
          <a:bodyPr>
            <a:noAutofit/>
          </a:bodyPr>
          <a:lstStyle/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technology to reduce myopia progression</a:t>
            </a:r>
          </a:p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LCD driven electronic lenses</a:t>
            </a:r>
          </a:p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3D vision correction</a:t>
            </a:r>
          </a:p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Bioptic telescope</a:t>
            </a:r>
          </a:p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Innovations in drug delivery</a:t>
            </a:r>
          </a:p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Glaucoma and diabetes monitoring contact lenses</a:t>
            </a:r>
          </a:p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Biofilms</a:t>
            </a:r>
          </a:p>
          <a:p>
            <a:pPr marL="285750" lvl="0" indent="-274638">
              <a:lnSpc>
                <a:spcPct val="110000"/>
              </a:lnSpc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Artificial intelligence in disease management</a:t>
            </a:r>
          </a:p>
          <a:p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37608-6E4A-CC47-9F53-C83E1B983117}"/>
              </a:ext>
            </a:extLst>
          </p:cNvPr>
          <p:cNvSpPr txBox="1"/>
          <p:nvPr/>
        </p:nvSpPr>
        <p:spPr>
          <a:xfrm>
            <a:off x="554805" y="2007704"/>
            <a:ext cx="52809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</a:t>
            </a:r>
            <a:b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1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CUTTING EDGE TECHNOLOGY</a:t>
            </a:r>
          </a:p>
        </p:txBody>
      </p:sp>
    </p:spTree>
    <p:extLst>
      <p:ext uri="{BB962C8B-B14F-4D97-AF65-F5344CB8AC3E}">
        <p14:creationId xmlns:p14="http://schemas.microsoft.com/office/powerpoint/2010/main" val="2211413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DFF386-088B-BD48-8DF8-B459C03ABB32}"/>
              </a:ext>
            </a:extLst>
          </p:cNvPr>
          <p:cNvSpPr txBox="1"/>
          <p:nvPr/>
        </p:nvSpPr>
        <p:spPr>
          <a:xfrm>
            <a:off x="369048" y="1748931"/>
            <a:ext cx="4861143" cy="5838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ALABAMA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Alabama at Birmingham School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Birmingham, Alabama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ARIZONA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Midwestern University – Arizona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Glendale, Arizona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CALIFORNIA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Southern California College of Optometry at Marshall B. Ketchum University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Fullerton, California</a:t>
            </a:r>
          </a:p>
          <a:p>
            <a:pPr>
              <a:lnSpc>
                <a:spcPct val="86000"/>
              </a:lnSpc>
            </a:pPr>
            <a:endParaRPr lang="en-US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California, Berkeley Herbert Wertheim School of Optometry and Vision Science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Berkeley, California</a:t>
            </a:r>
          </a:p>
          <a:p>
            <a:pPr>
              <a:lnSpc>
                <a:spcPct val="86000"/>
              </a:lnSpc>
            </a:pPr>
            <a:endParaRPr lang="en-US" sz="800" b="1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Western University of Health Sciences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Pomona, California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FLORIDA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Nova Southeastern University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Ft. Lauderdale, Florida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ILLINOIS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Chicago College of Optometry at Midwestern University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Downers Grove, Illinois</a:t>
            </a:r>
          </a:p>
          <a:p>
            <a:pPr>
              <a:lnSpc>
                <a:spcPct val="86000"/>
              </a:lnSpc>
            </a:pPr>
            <a:endParaRPr lang="en-US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Illinois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Chicago, Illinois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INDIANA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Indiana University School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Bloomington, Indiana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KENTUCKY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Pikeville – Kentucky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Pikeville, Kentucky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MASSACHUSETTS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MCPHS University School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Worcester, Massachusetts</a:t>
            </a:r>
          </a:p>
          <a:p>
            <a:pPr>
              <a:lnSpc>
                <a:spcPct val="86000"/>
              </a:lnSpc>
            </a:pPr>
            <a:endParaRPr lang="en-US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England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Boston, Massachusetts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MICHIGAN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Michigan College of Optometry at Ferris State University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Big Rapids, Michigan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800" b="1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86000"/>
              </a:lnSpc>
            </a:pPr>
            <a:endParaRPr lang="en-US" sz="800" b="1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86000"/>
              </a:lnSpc>
            </a:pPr>
            <a:endParaRPr lang="en-US" sz="800" dirty="0"/>
          </a:p>
          <a:p>
            <a:pPr>
              <a:lnSpc>
                <a:spcPct val="90000"/>
              </a:lnSpc>
            </a:pPr>
            <a:endParaRPr lang="en-US" sz="800" dirty="0"/>
          </a:p>
          <a:p>
            <a:pPr>
              <a:lnSpc>
                <a:spcPct val="90000"/>
              </a:lnSpc>
            </a:pPr>
            <a:endParaRPr lang="en-US" sz="800" dirty="0"/>
          </a:p>
          <a:p>
            <a:pPr>
              <a:lnSpc>
                <a:spcPct val="90000"/>
              </a:lnSpc>
            </a:pPr>
            <a:endParaRPr lang="en-US" sz="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3AB80-3ADC-6F4E-AB72-D184A8B98AA2}"/>
              </a:ext>
            </a:extLst>
          </p:cNvPr>
          <p:cNvSpPr txBox="1"/>
          <p:nvPr/>
        </p:nvSpPr>
        <p:spPr>
          <a:xfrm>
            <a:off x="4871154" y="1678607"/>
            <a:ext cx="5175788" cy="567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MICHIGAN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Detroit-Mercy School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Novi, Michigan</a:t>
            </a:r>
          </a:p>
          <a:p>
            <a:pPr>
              <a:lnSpc>
                <a:spcPct val="86000"/>
              </a:lnSpc>
            </a:pPr>
            <a:endParaRPr lang="en-US" sz="900" b="1" dirty="0">
              <a:solidFill>
                <a:schemeClr val="accent1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MISSOURI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Missouri at St. Louis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St. Louis, Missouri 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NEW YORK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State University of New York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New York, New York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OHIO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Ohio State University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Columbus, Ohio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OKLAHOMA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Northeastern State University, Oklahoma College of Optometry 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Tahlequah, Oklahoma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OREGON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Pacific University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Forest Grove, Oregon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PENNSYLVANIA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Salus University Pennsylvania College of Optometry 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Elkins Park, Pennsylvania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PUERTO RICO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Inter American University of Puerto Rico School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Bayamon, Puerto Rico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TENNESSEE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Southern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Memphis, Tennessee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TEXAS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Houston College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Houston, Texas</a:t>
            </a:r>
          </a:p>
          <a:p>
            <a:pPr>
              <a:lnSpc>
                <a:spcPct val="86000"/>
              </a:lnSpc>
            </a:pPr>
            <a:endParaRPr lang="en-US" sz="8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University of the Incarnate Word Rosenberg School of Optometry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San Antonio, Texas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r>
              <a:rPr lang="en-US" sz="900" b="1" dirty="0">
                <a:solidFill>
                  <a:schemeClr val="accent1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UTAH</a:t>
            </a:r>
          </a:p>
          <a:p>
            <a:pPr>
              <a:lnSpc>
                <a:spcPct val="86000"/>
              </a:lnSpc>
            </a:pPr>
            <a:r>
              <a:rPr lang="en-US" sz="9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Rocky Mountain University of Health Professions</a:t>
            </a:r>
            <a: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Provo, Utah</a:t>
            </a: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br>
              <a:rPr lang="en-US" sz="9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86000"/>
              </a:lnSpc>
            </a:pPr>
            <a:endParaRPr lang="en-US" sz="90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7780031-7459-D944-BCF6-3A5C2FFB36D4}"/>
              </a:ext>
            </a:extLst>
          </p:cNvPr>
          <p:cNvSpPr txBox="1">
            <a:spLocks/>
          </p:cNvSpPr>
          <p:nvPr/>
        </p:nvSpPr>
        <p:spPr>
          <a:xfrm>
            <a:off x="487680" y="305900"/>
            <a:ext cx="1156208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cap="all" dirty="0">
                <a:solidFill>
                  <a:schemeClr val="accent1">
                    <a:lumMod val="75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SCHOOLS AND Colleges of optometry </a:t>
            </a:r>
            <a:br>
              <a:rPr lang="en-US" sz="2400" b="1" cap="all" dirty="0">
                <a:solidFill>
                  <a:schemeClr val="accent1">
                    <a:lumMod val="75000"/>
                  </a:schemeClr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en-US" sz="2400" b="1" cap="all" dirty="0">
              <a:solidFill>
                <a:schemeClr val="accent1">
                  <a:lumMod val="75000"/>
                </a:schemeClr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4892BB-436E-DB46-8D08-D7FE599A2946}"/>
              </a:ext>
            </a:extLst>
          </p:cNvPr>
          <p:cNvSpPr txBox="1">
            <a:spLocks/>
          </p:cNvSpPr>
          <p:nvPr/>
        </p:nvSpPr>
        <p:spPr>
          <a:xfrm>
            <a:off x="369048" y="968681"/>
            <a:ext cx="7414261" cy="4703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cap="all" dirty="0">
                <a:solidFill>
                  <a:srgbClr val="F15A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HERE’s WHERE YOU CAN GET YOUR OPTOMETRY DEGREE:</a:t>
            </a:r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AAA81217-698F-2D75-9173-14A819659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4290" y="201643"/>
            <a:ext cx="3026655" cy="219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494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F0954-B672-6440-AE5F-DD9AE37644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7230" y="651510"/>
            <a:ext cx="5322570" cy="5833565"/>
          </a:xfrm>
        </p:spPr>
        <p:txBody>
          <a:bodyPr/>
          <a:lstStyle/>
          <a:p>
            <a:pPr marL="0" indent="0">
              <a:buNone/>
            </a:pPr>
            <a:r>
              <a:rPr lang="en-US" sz="2200" b="1" cap="all" dirty="0">
                <a:solidFill>
                  <a:srgbClr val="F15A2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LISTED BELOW ARE THE COMMON PREREQUISITE COURSES FOR MOST OPTOMETRY SCHOOLS: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General Biology with labs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General Chemistry with labs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Organic Chemistry with labs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Biochemistry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Microbiology with labs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Physics with labs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Anatomy and Physiology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Calculus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Psychology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Statistics</a:t>
            </a:r>
          </a:p>
          <a:p>
            <a:pPr>
              <a:lnSpc>
                <a:spcPct val="80000"/>
              </a:lnSpc>
              <a:buClr>
                <a:schemeClr val="accent4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English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E11B9-62E2-0F43-ACBE-F0815FC71668}"/>
              </a:ext>
            </a:extLst>
          </p:cNvPr>
          <p:cNvSpPr txBox="1"/>
          <p:nvPr/>
        </p:nvSpPr>
        <p:spPr>
          <a:xfrm>
            <a:off x="838200" y="6124526"/>
            <a:ext cx="5048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* Most candidates for optometry school complete a Bachelor’s degree. </a:t>
            </a:r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B254C44D-04D9-A04D-B5F3-907DE0CE1C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6333" y="-123987"/>
            <a:ext cx="7532176" cy="7175715"/>
          </a:xfrm>
          <a:prstGeom prst="rect">
            <a:avLst/>
          </a:prstGeom>
          <a:solidFill>
            <a:schemeClr val="accent2">
              <a:lumMod val="50000"/>
            </a:schemeClr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56AD69-D8C1-D84A-9174-40A0801E46F6}"/>
              </a:ext>
            </a:extLst>
          </p:cNvPr>
          <p:cNvSpPr txBox="1"/>
          <p:nvPr/>
        </p:nvSpPr>
        <p:spPr>
          <a:xfrm>
            <a:off x="6386702" y="2028616"/>
            <a:ext cx="556482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DOCTOR OF OPTOMETRY:</a:t>
            </a:r>
            <a:br>
              <a:rPr lang="en-US" sz="4100" b="1" cap="all" dirty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en-US" sz="4100" b="1" cap="all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TYPICAL PREREQUISITES</a:t>
            </a:r>
          </a:p>
        </p:txBody>
      </p:sp>
    </p:spTree>
    <p:extLst>
      <p:ext uri="{BB962C8B-B14F-4D97-AF65-F5344CB8AC3E}">
        <p14:creationId xmlns:p14="http://schemas.microsoft.com/office/powerpoint/2010/main" val="2916249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-Inspiring-Future-Optometrists-Final" id="{23FFBD83-E197-234D-9A84-B4AB0CA54A82}" vid="{41765BC3-F36B-2A44-8450-05643857F8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Inspiring Future ODs PowerPoint</Template>
  <TotalTime>162</TotalTime>
  <Words>965</Words>
  <Application>Microsoft Office PowerPoint</Application>
  <PresentationFormat>Widescreen</PresentationFormat>
  <Paragraphs>183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Arial</vt:lpstr>
      <vt:lpstr>Calibri</vt:lpstr>
      <vt:lpstr>Calibri Light</vt:lpstr>
      <vt:lpstr>Lato</vt:lpstr>
      <vt:lpstr>Lato Black</vt:lpstr>
      <vt:lpstr>Lato Heavy</vt:lpstr>
      <vt:lpstr>Lato Semibold</vt:lpstr>
      <vt:lpstr>Open Sans</vt:lpstr>
      <vt:lpstr>Open Sans Extrabold</vt:lpstr>
      <vt:lpstr>Open Sans Semibold</vt:lpstr>
      <vt:lpstr>PT Sans</vt:lpstr>
      <vt:lpstr>Roboto</vt:lpstr>
      <vt:lpstr>Roboto Lt</vt:lpstr>
      <vt:lpstr>Wingdings</vt:lpstr>
      <vt:lpstr>Office Theme</vt:lpstr>
      <vt:lpstr>PowerPoint Presentation</vt:lpstr>
      <vt:lpstr>How do Doctors of Optometry Change Lives Daily?</vt:lpstr>
      <vt:lpstr>INCREASING NEED</vt:lpstr>
      <vt:lpstr>DOCTOR OF OPTOMETRY: A GROWING PROFESSION WITH HIGH CAREER RANKINGS</vt:lpstr>
      <vt:lpstr>DOCTOR OF OPTOMETRY: Unlimited Career Paths</vt:lpstr>
      <vt:lpstr>$168,193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Doctor of Optometry: Where can I learn more?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PPence</dc:creator>
  <cp:lastModifiedBy>Paige Pence</cp:lastModifiedBy>
  <cp:revision>19</cp:revision>
  <cp:lastPrinted>2019-12-03T18:45:22Z</cp:lastPrinted>
  <dcterms:created xsi:type="dcterms:W3CDTF">2019-12-17T14:55:57Z</dcterms:created>
  <dcterms:modified xsi:type="dcterms:W3CDTF">2025-11-17T20:17:54Z</dcterms:modified>
</cp:coreProperties>
</file>